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slideMasters/slideMaster44.xml" ContentType="application/vnd.openxmlformats-officedocument.presentationml.slideMaster+xml"/>
  <Override PartName="/ppt/slides/slide44.xml" ContentType="application/vnd.openxmlformats-officedocument.presentationml.slide+xml"/>
  <Override PartName="/ppt/slideMasters/slideMaster45.xml" ContentType="application/vnd.openxmlformats-officedocument.presentationml.slideMaster+xml"/>
  <Override PartName="/ppt/slides/slide45.xml" ContentType="application/vnd.openxmlformats-officedocument.presentationml.slide+xml"/>
  <Override PartName="/ppt/slideMasters/slideMaster46.xml" ContentType="application/vnd.openxmlformats-officedocument.presentationml.slideMaster+xml"/>
  <Override PartName="/ppt/slides/slide46.xml" ContentType="application/vnd.openxmlformats-officedocument.presentationml.slide+xml"/>
  <Override PartName="/ppt/slideMasters/slideMaster47.xml" ContentType="application/vnd.openxmlformats-officedocument.presentationml.slideMaster+xml"/>
  <Override PartName="/ppt/slides/slide47.xml" ContentType="application/vnd.openxmlformats-officedocument.presentationml.slide+xml"/>
  <Override PartName="/ppt/slideMasters/slideMaster48.xml" ContentType="application/vnd.openxmlformats-officedocument.presentationml.slideMaster+xml"/>
  <Override PartName="/ppt/slides/slide48.xml" ContentType="application/vnd.openxmlformats-officedocument.presentationml.slide+xml"/>
  <Override PartName="/ppt/slideMasters/slideMaster49.xml" ContentType="application/vnd.openxmlformats-officedocument.presentationml.slideMaster+xml"/>
  <Override PartName="/ppt/slides/slide49.xml" ContentType="application/vnd.openxmlformats-officedocument.presentationml.slide+xml"/>
  <Override PartName="/ppt/slideMasters/slideMaster50.xml" ContentType="application/vnd.openxmlformats-officedocument.presentationml.slideMaster+xml"/>
  <Override PartName="/ppt/slides/slide50.xml" ContentType="application/vnd.openxmlformats-officedocument.presentationml.slide+xml"/>
  <Override PartName="/ppt/slideMasters/slideMaster51.xml" ContentType="application/vnd.openxmlformats-officedocument.presentationml.slideMaster+xml"/>
  <Override PartName="/ppt/slides/slide51.xml" ContentType="application/vnd.openxmlformats-officedocument.presentationml.slide+xml"/>
  <Override PartName="/ppt/slideMasters/slideMaster52.xml" ContentType="application/vnd.openxmlformats-officedocument.presentationml.slideMaster+xml"/>
  <Override PartName="/ppt/slides/slide52.xml" ContentType="application/vnd.openxmlformats-officedocument.presentationml.slide+xml"/>
  <Override PartName="/ppt/slideMasters/slideMaster53.xml" ContentType="application/vnd.openxmlformats-officedocument.presentationml.slideMaster+xml"/>
  <Override PartName="/ppt/slides/slide53.xml" ContentType="application/vnd.openxmlformats-officedocument.presentationml.slide+xml"/>
  <Override PartName="/ppt/slideMasters/slideMaster54.xml" ContentType="application/vnd.openxmlformats-officedocument.presentationml.slideMaster+xml"/>
  <Override PartName="/ppt/slides/slide54.xml" ContentType="application/vnd.openxmlformats-officedocument.presentationml.slide+xml"/>
  <Override PartName="/ppt/slideMasters/slideMaster55.xml" ContentType="application/vnd.openxmlformats-officedocument.presentationml.slideMaster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notesMasterIdLst>
    <p:notesMasterId r:id="rId5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60" Type="http://schemas.openxmlformats.org/officeDocument/2006/relationships/theme" Target="theme/theme1.xml"/><Relationship Id="rId6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4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4.xml"/>
		</Relationships>
</file>

<file path=ppt/notesSlides/_rels/notesSlide4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5.xml"/>
		</Relationships>
</file>

<file path=ppt/notesSlides/_rels/notesSlide4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6.xml"/>
		</Relationships>
</file>

<file path=ppt/notesSlides/_rels/notesSlide4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7.xml"/>
		</Relationships>
</file>

<file path=ppt/notesSlides/_rels/notesSlide4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8.xml"/>
		</Relationships>
</file>

<file path=ppt/notesSlides/_rels/notesSlide4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9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5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0.xml"/>
		</Relationships>
</file>

<file path=ppt/notesSlides/_rels/notesSlide5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1.xml"/>
		</Relationships>
</file>

<file path=ppt/notesSlides/_rels/notesSlide5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2.xml"/>
		</Relationships>
</file>

<file path=ppt/notesSlides/_rels/notesSlide5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3.xml"/>
		</Relationships>
</file>

<file path=ppt/notesSlides/_rels/notesSlide5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4.xml"/>
		</Relationships>
</file>

<file path=ppt/notesSlides/_rels/notesSlide5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31520" y="1554480"/>
            <a:ext cx="73152" cy="201168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1097280" y="1371600"/>
            <a:ext cx="68580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40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Advanced Statecharts</a:t>
            </a:r>
            <a:endParaRPr lang="en-US" sz="4000" dirty="0"/>
          </a:p>
          <a:p>
            <a:pPr indent="0" marL="0">
              <a:buNone/>
            </a:pPr>
            <a:r>
              <a:rPr lang="en-US" sz="40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 Fulcro</a:t>
            </a:r>
            <a:endParaRPr lang="en-US" sz="4000" dirty="0"/>
          </a:p>
        </p:txBody>
      </p:sp>
      <p:sp>
        <p:nvSpPr>
          <p:cNvPr id="4" name="Text 2"/>
          <p:cNvSpPr/>
          <p:nvPr/>
        </p:nvSpPr>
        <p:spPr>
          <a:xfrm>
            <a:off x="1097280" y="2926080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06B6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Parallel Regions  ·  Enabled Transitions  ·  History  ·  Invocations  ·  State Management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1097280" y="347472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fulcrologic/statecharts  ·  W3C SCXML Semantics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71600" y="1097280"/>
            <a:ext cx="64008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1645920" y="1280160"/>
            <a:ext cx="914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2560320" y="13716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566928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your codebase, can you think of two concerns that are currently modeled as compound states but are actually independent?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Would parallel regions simplify that chart?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Answer: Parallel vs. Compound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1828800" cy="0"/>
          </a:xfrm>
          <a:prstGeom prst="line">
            <a:avLst/>
          </a:prstGeom>
          <a:noFill/>
          <a:ln w="254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005840"/>
            <a:ext cx="76809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two concerns never interact via transitions and respond to different events, parallel is cleaner — no combinatorial state explosion.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they DO need to coordinate (e.g. “only allow X when Y is in state Z”), compound or the In() predicate is better.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Parallel is especially useful for cross-cutting concerns: auth, network status, notification preferences, feature flags.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Watch out: a transition on the parallel’s parent affects ALL regions (we’ll cover this in the enabled transitions section).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Enabled Transitions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the algorithm decides what fires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What Makes a Transition “Enabled”?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05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Now that you know a configuration can have multiple atomic states (parallel!), here’s how each one picks its transition: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457200" y="1463040"/>
            <a:ext cx="2651760" cy="27432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94360" y="1600200"/>
            <a:ext cx="457200" cy="45720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8" name="Text 6"/>
          <p:cNvSpPr/>
          <p:nvPr/>
        </p:nvSpPr>
        <p:spPr>
          <a:xfrm>
            <a:off x="594360" y="1600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188720" y="160020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Source State Active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640080" y="2240280"/>
            <a:ext cx="22860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transition’s source state (or ancestor) must be in the current configuration. With parallel, multiple atomic states are active — each one independently searches for transitions.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337560" y="1463040"/>
            <a:ext cx="2651760" cy="27432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474720" y="1600200"/>
            <a:ext cx="457200" cy="457200"/>
          </a:xfrm>
          <a:prstGeom prst="ellipse">
            <a:avLst/>
          </a:prstGeom>
          <a:solidFill>
            <a:srgbClr val="22D3EE"/>
          </a:solidFill>
          <a:ln/>
        </p:spPr>
      </p:sp>
      <p:sp>
        <p:nvSpPr>
          <p:cNvPr id="13" name="Text 11"/>
          <p:cNvSpPr/>
          <p:nvPr/>
        </p:nvSpPr>
        <p:spPr>
          <a:xfrm>
            <a:off x="3474720" y="1600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4069080" y="160020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2D3EE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Event Matches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520440" y="2240280"/>
            <a:ext cx="22860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transition’s :event descriptor must prefix-match the incoming event (or be absent for eventless transitions). Remember: :error matches :error.send too.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6217920" y="1463040"/>
            <a:ext cx="2651760" cy="27432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355080" y="1600200"/>
            <a:ext cx="457200" cy="457200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18" name="Text 16"/>
          <p:cNvSpPr/>
          <p:nvPr/>
        </p:nvSpPr>
        <p:spPr>
          <a:xfrm>
            <a:off x="6355080" y="160020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6949440" y="1600200"/>
            <a:ext cx="16459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Condition is True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6400800" y="2240280"/>
            <a:ext cx="22860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5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:cond guard must evaluate to true (or be absent, defaulting to true). Guards can check Fulcro DB data via aliases.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731520" y="438912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three must be satisfied. The algorithm checks per atomic state, walking up ancestors.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How Transitions Are Selected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each active atomic state (leaf) in the configuration: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731520" y="1554480"/>
            <a:ext cx="365760" cy="36576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55448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280160" y="1554480"/>
            <a:ext cx="7132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 transitions on the atomic state itself, in document order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731520" y="2148840"/>
            <a:ext cx="365760" cy="36576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10" name="Text 8"/>
          <p:cNvSpPr/>
          <p:nvPr/>
        </p:nvSpPr>
        <p:spPr>
          <a:xfrm>
            <a:off x="731520" y="214884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280160" y="2148840"/>
            <a:ext cx="7132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none match, walk up to the parent and check its transitions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731520" y="2743200"/>
            <a:ext cx="365760" cy="36576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13" name="Text 11"/>
          <p:cNvSpPr/>
          <p:nvPr/>
        </p:nvSpPr>
        <p:spPr>
          <a:xfrm>
            <a:off x="731520" y="274320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280160" y="2743200"/>
            <a:ext cx="7132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Keep climbing ancestors until a match is found (or root)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731520" y="3337560"/>
            <a:ext cx="365760" cy="36576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16" name="Text 14"/>
          <p:cNvSpPr/>
          <p:nvPr/>
        </p:nvSpPr>
        <p:spPr>
          <a:xfrm>
            <a:off x="731520" y="333756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4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1280160" y="3337560"/>
            <a:ext cx="7132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first match wins — stop searching for this atomic state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731520" y="3931920"/>
            <a:ext cx="365760" cy="365760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19" name="Text 17"/>
          <p:cNvSpPr/>
          <p:nvPr/>
        </p:nvSpPr>
        <p:spPr>
          <a:xfrm>
            <a:off x="731520" y="393192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5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280160" y="3931920"/>
            <a:ext cx="71323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After all atomic states processed, remove conflicting transitions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731520" y="429768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parallel: each region’s leaf does this independently. Multiple transitions can fire in one step!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order = order of appearance in your code. First match wins.</a:t>
            </a:r>
            <a:endParaRPr 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Document Order: First Match Wins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97280"/>
            <a:ext cx="8046720" cy="32918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8872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:editing}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T1: specific error (document order = first)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:error.validation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:show-validation})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T2: general error catch-all (second)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:error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:error-screen})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T3: conditional save (has a guard)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 :save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:cond  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        (:form-valid? data))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:saving})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T4: save fallback (no guard)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 :save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:show-validation}))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4805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0B981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:error.validation</a:t>
            </a:r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→ T1 wins (not T2).   </a:t>
            </a:r>
            <a:pPr indent="0" marL="0">
              <a:buNone/>
            </a:pPr>
            <a:r>
              <a:rPr lang="en-US" sz="1100" dirty="0">
                <a:solidFill>
                  <a:srgbClr val="F59E0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:save</a:t>
            </a:r>
            <a:pPr indent="0" marL="0">
              <a:buNone/>
            </a:pPr>
            <a:r>
              <a:rPr lang="en-US" sz="11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→ tries T3 first; if guard fails, falls to T4.</a:t>
            </a:r>
            <a:endParaRPr lang="en-US" sz="11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Conditions (Guards) on Transitions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32918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Guards are (fn [env data] boolean?)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:checkout}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The In() predicate checks if another state is active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:submit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:cond  (In :cart-has-items)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:processing})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Guard checking Fulcro data via aliases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:submit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:cond 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       (pos? (:item-count data)))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:processing})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choice: cond-like convenience macro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(choice {:id :route-decision}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(fn [env d] (:admin? d))      :admin-panel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(fn [env d] (:logged-in? d))  :user-dashboard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:else                         :login-screen))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false guard makes the transition invisible — selection continues to the next candidate.</a:t>
            </a:r>
            <a:endParaRPr lang="en-US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Internal vs. External Events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There are two event queues. Internal events are always processed first.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554480"/>
            <a:ext cx="3931920" cy="173736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554480"/>
            <a:ext cx="54864" cy="1737360"/>
          </a:xfrm>
          <a:prstGeom prst="rect">
            <a:avLst/>
          </a:prstGeom>
          <a:solidFill>
            <a:srgbClr val="22D3EE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2D3EE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Internal Events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965960"/>
            <a:ext cx="347472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Generated by the chart itself: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(raise {:event :something})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done.state.&lt;id&gt;  (child final)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done.invoke.&lt;id&gt;  (child chart exit)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error.execution  (expr failure)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Processed before ANY external event.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754880" y="1554480"/>
            <a:ext cx="3931920" cy="173736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554480"/>
            <a:ext cx="54864" cy="173736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External Events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029200" y="1965960"/>
            <a:ext cx="347472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Sent from outside via send!: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User clicks a button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Server response arrives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Timer fires (delayed send)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Another chart sends an event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processed after internal queue drains.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48640" y="3429000"/>
            <a:ext cx="8046720" cy="109728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85800" y="3520440"/>
            <a:ext cx="77724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The event loop (simplified):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1. Process eventless transitions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2. While internal-queue is not empty: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   pop event, select-transitions!, microstep!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3. THEN accept one external event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4. select-transitions!, microstep!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5. Go to step 1</a:t>
            </a:r>
            <a:endParaRPr lang="en-US" sz="11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Internal vs. External Transition Type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Completely different concept from internal events! This is about :type on the transition itself.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554480"/>
            <a:ext cx="3931920" cy="20116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554480"/>
            <a:ext cx="54864" cy="2011680"/>
          </a:xfrm>
          <a:prstGeom prst="rect">
            <a:avLst/>
          </a:prstGeom>
          <a:solidFill>
            <a:srgbClr val="22D3EE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2D3EE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:type :external  (default)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965960"/>
            <a:ext cx="347472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source state IS exited and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re-entered when transitioning to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descendant.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on-exit of source runs.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on-entry of source runs again.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the default behavior.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554480"/>
            <a:ext cx="3931920" cy="20116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554480"/>
            <a:ext cx="54864" cy="201168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:type :internal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029200" y="1965960"/>
            <a:ext cx="347472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source state is NOT exited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transitioning to a descendant.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on-exit does NOT run.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on-entry does NOT re-run.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valid when target is a</a:t>
            </a:r>
            <a:endParaRPr lang="en-US" sz="120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descendant of the source.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8640" y="3703320"/>
            <a:ext cx="8046720" cy="96012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85800" y="3794760"/>
            <a:ext cx="7772400" cy="777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External (default): exits :parent, re-enters it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:reset :target :child-a})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Internal: stays in :parent, just moves to :child-a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:reset :target :child-a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:type :internal})</a:t>
            </a:r>
            <a:endParaRPr lang="en-US" sz="1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Internal Transitions: on-entry/on-exit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does this matter? Because on-entry and on-exit have real side effects.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292608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:editor}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(load-document! env (:doc-id data)))}))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(on-exit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(save-draft! env))}))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:viewing}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External (default): exits :editor, re-enters it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→ save-draft! runs, then load-document! again!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:switch-tab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:target :editing}))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:editing}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Internal: stays in :editor, no exit/re-enter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→ save-draft! does NOT run, load NOT re-run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:switch-tab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:target :viewing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:type :internal})))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:internal when the parent’s entry/exit are expensive or have side effects you don’t want repeated.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Quick Review: Compound States &amp; Configuration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97280"/>
            <a:ext cx="8046720" cy="32918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8872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(statechart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:app}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:logged-out}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:login-success :target :dashboard}))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:dashboard}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:logout :target :logged-out})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:overview}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:drill-down :target :detail}))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:detail}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:back :target :overview})))))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If user is viewing :detail, the CONFIGURATION is: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#{:app :dashboard :detail}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The entire chain of ancestors is in the set!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This matters for transition selection (later).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480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Configuration</a:t>
            </a:r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= the set of ALL active states: the leaf state PLUS every ancestor up to the root.</a:t>
            </a:r>
            <a:endParaRPr lang="en-US" sz="1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Transition Conflicts in Parallel Regions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parallel regions both select transitions, conflicts arise if their exit sets overlap.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645920"/>
            <a:ext cx="3931920" cy="11887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40080" y="169164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No conflict (normal)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40080" y="1965960"/>
            <a:ext cx="356616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regions transition within themselves.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fire in the same microstep.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54880" y="1645920"/>
            <a:ext cx="3931920" cy="11887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937760" y="169164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F444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Conflict!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937760" y="1965960"/>
            <a:ext cx="356616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transition targets outside the parallel.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Conflicts with transitions staying inside.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31520" y="30175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Resolution: deeper source wins. If tied, document order breaks the tie.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548640" y="3383280"/>
            <a:ext cx="8046720" cy="141732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85800" y="3474720"/>
            <a:ext cx="7772400" cy="1234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Both regions see :reset, but one exits: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(parallel {:id :dashboard}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:panel-a}          ;; stays inside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:reset :target :panel-a-init}))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:panel-b}          ;; exits parallel!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:reset :target :login})))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panel-a wins (document order)</a:t>
            </a:r>
            <a:endParaRPr lang="en-US" sz="11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Parallel: Walking Up to the Parent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if one region has no matching transition, and the search walks up to the parallel’s parent?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320040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:app}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This transition is on the PARENT of the parallel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:shutdown :target :off})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(parallel {:id :dashboard}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:panel-a}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:a-ready}))     ;; no :shutdown handler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:panel-b}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:b-ready}))))   ;; no :shutdown handler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Event :shutdown arrives.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panel-a’s :a-ready has no match → walks up to :panel-a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→ no match → walks up to :dashboard → no match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→ walks up to :app → FINDS the transition!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Same for panel-b. Both select the SAME transition.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Result: exits the entire parallel. Goes to :off.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parent transition exits ALL regions. This is by design — it’s how you leave a parallel.</a:t>
            </a:r>
            <a:endParaRPr lang="en-US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Parallel: Mixed Match (Inside + Parent)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if one region matches inside, but the other has to walk up to the parent?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320040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:app}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:notify :target :alert})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(parallel {:id :dashboard}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:panel-a}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;; panel-a handles :notify internally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:notify :target :a-notified}))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:panel-b}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;; panel-b has NO :notify handler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;; walks up → :dashboard → :app → finds it!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;; But that transition exits the parallel!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panel-a: transition stays inside (no conflict)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panel-b: transition exits parallel (conflict!)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Conflict resolution: panel-a’s source is deeper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→ panel-a wins, panel-b’s parent transition is dropped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deeper (more specific) transition always wins conflict resolution.</a:t>
            </a:r>
            <a:endParaRPr lang="en-US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Final States in Parallel Regions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parallel is “done” only when ALL of its child regions have reached a final state.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320040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(parallel {:id :processing}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:task-a}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:a-working}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:a-done :target :a-finished}))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(final {:id :a-finished}))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:task-b}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:b-working}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:b-done :target :b-finished}))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(final {:id :b-finished})))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:a-done fires. Configuration becomes: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#{:a-finished :b-working}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:a-finished IS in the config — it’s a leaf state.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But task-b is still working. Parallel is NOT done.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:b-done fires. Config: #{:a-finished :b-finished}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NOW all children are final → done.state.processing!</a:t>
            </a:r>
            <a:endParaRPr lang="en-US" sz="1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done.state Events &amp; Chart Exit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0584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are separate mechanisms. done.state is an event. Chart exit requires a top-level final.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548640" y="1417320"/>
            <a:ext cx="8046720" cy="324612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08760"/>
            <a:ext cx="7772400" cy="3063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(statechart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:main}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Parallel regions finishing generates done.state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(parallel {:id :tasks}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:task-a}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(final {:id :a-done}))   ;; → done.state.task-a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:task-b}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(final {:id :b-done})))  ;; → done.state.task-b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When BOTH final: done.state.tasks (the parallel)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But that’s just an event! You handle it: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:done.state.tasks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:target :finished}))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ONLY a top-level final exits the chart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(final {:id :finished}))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→ running? = false, working memory GC’d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→ If invoked: done.invoke.&lt;id&gt; sent to parent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done.state = internal event. Chart exit = top-level final. Don’t confuse the two!</a:t>
            </a:r>
            <a:endParaRPr lang="en-US" sz="1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Configuration with Partial Final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one side of a parallel is final and the other isn’t, the final state is just another leaf in the configuration.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8046720" cy="292608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64592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After :a-done fires, before :b-done: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Configuration = #{:a-finished :b-working}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:a-finished is a final state, but it’s still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in the config like any other leaf state.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What CAN’T happen in :a-finished: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- No transitions (final states have none)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- No events processed for task-a ("parked")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What CAN still happen: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- task-b processes events normally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- Parent transitions can exit the parallel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- In(:a-finished) returns true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Only when ALL regions reach final: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done.state.processing fires</a:t>
            </a:r>
            <a:endParaRPr lang="en-US" sz="11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71600" y="1097280"/>
            <a:ext cx="64008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1645920" y="1280160"/>
            <a:ext cx="914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2560320" y="13716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566928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Given a compound state with two transitions matching :save — one guarded, one not — what happens when the guard returns false?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if the guarded one is on a child state and the unguarded one is on a parent?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</a:t>
            </a:r>
            <a:endParaRPr lang="en-US" sz="1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Answer: Guards, Document Order, and Ancestry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1828800" cy="0"/>
          </a:xfrm>
          <a:prstGeom prst="line">
            <a:avLst/>
          </a:prstGeom>
          <a:noFill/>
          <a:ln w="254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005840"/>
            <a:ext cx="76809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transitions on the SAME state matching :save, one guarded: if the guard fails, the guarded transition is invisible. Selection falls through to the unguarded one (next in document order).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Guarded on CHILD, unguarded on PARENT: the child’s guarded transition is checked first (child before parent in ancestry walk). If the guard fails, the child has no match → walks up to the parent → finds the unguarded one.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insight: the ancestor walk only happens when NO transition matches on the current state. A failed guard means that transition doesn’t match, but other transitions on the same state are still tried first (document order) before walking up.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why document order + guard placement matters: put specific/guarded transitions before general ones, and on the most specific (deepest) state possible.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27</a:t>
            </a:r>
            <a:endParaRPr lang="en-US" sz="10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History Nodes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Remembering where you were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28</a:t>
            </a:r>
            <a:endParaRPr lang="en-US" sz="1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Problem History Solves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Without history: every time you re-enter a compound state, it goes to its initial child.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645920"/>
            <a:ext cx="82296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173736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Scenario: Multi-step form wizard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31520" y="2194560"/>
            <a:ext cx="7498080" cy="2194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is on Step 3 of 5 in a setup wizard.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navigate away (the wizard state is exited).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come back.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Without history:  Dumped back to Step 1.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history:     Returns to Step 3, right where they left off.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History nodes record which child states were active when a</a:t>
            </a:r>
            <a:endParaRPr lang="en-US" sz="13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compound state was exited, and restore them on re-entry.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Review: Events &amp; Basic Transitions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3931920" cy="32004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731520" y="1325880"/>
            <a:ext cx="3383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Events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731520" y="1828800"/>
            <a:ext cx="3383280" cy="2286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Keywords:  :login  :error.network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Carry data:  {:user-id 42}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Sent via  scf/send!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Internal (raise) or external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754880" y="1188720"/>
            <a:ext cx="3931920" cy="32004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029200" y="1325880"/>
            <a:ext cx="3383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Transitions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5029200" y="1828800"/>
            <a:ext cx="3383280" cy="2286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Match an event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Optionally have a :cond guard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Have a :target state (or not)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Can run executable content</a:t>
            </a:r>
            <a:endParaRPr lang="en-US" sz="13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:internal or :external type</a:t>
            </a:r>
            <a:endParaRPr lang="en-US" sz="13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Shallow vs. Deep History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3931920" cy="329184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7200" y="1188720"/>
            <a:ext cx="54864" cy="3291840"/>
          </a:xfrm>
          <a:prstGeom prst="rect">
            <a:avLst/>
          </a:prstGeom>
          <a:solidFill>
            <a:srgbClr val="22D3EE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2D3EE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Shallow  {:type :shallow}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3474720" cy="2560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Remembers only the immediate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child of the compound state.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:wizard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H (shallow)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:step-1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:step-2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:step-2a      ← active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:step-2b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Restores to: :step-2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(step-2 re-enters its own initial)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54880" y="1188720"/>
            <a:ext cx="3931920" cy="329184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754880" y="1188720"/>
            <a:ext cx="54864" cy="329184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1" name="Text 9"/>
          <p:cNvSpPr/>
          <p:nvPr/>
        </p:nvSpPr>
        <p:spPr>
          <a:xfrm>
            <a:off x="502920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Deep  {:type :deep}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9200" y="1737360"/>
            <a:ext cx="3474720" cy="2560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Remembers the full nested state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the way down to leaf states.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:wizard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H (deep)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:step-1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:step-2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:step-2a      ← active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:step-2b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Restores to: :step-2 AND :step-2a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(the exact leaf state is restored)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deep history when nested sub-states matter. Shallow for just the top-level child.</a:t>
            </a:r>
            <a:endParaRPr lang="en-US" sz="1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History in Code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365760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3474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:wizard}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Deep history — default :step-1 if never visited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(history {:id :wizard-history :type :deep} :step-1)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:leave :target :idle})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:step-1}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:next :target :step-2}))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:step-2}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:step-2a}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:next :target :step-2b}))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:step-2b}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(transition {:event :next :target :step-3})))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:step-3}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(transition {:event :done :target :complete}))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(final {:id :complete}))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Target the HISTORY NODE, not :wizard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:idle}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:resume :target :wizard-history}))</a:t>
            </a:r>
            <a:endParaRPr lang="en-US" sz="11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History Only Works When You Target It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transition can target any child of a state directly — and that bypasses history entirely.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310896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:wizard}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(history {:id :wizard-history :type :deep} :step-1)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:step-1} ...)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:step-2}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:step-2a} ...)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:step-2b} ...))   ;; user was here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:step-3} ...))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✅ Targets the history node → restores :step-2b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:resume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:wizard-history})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❌ Targets the STATE directly → always goes to initial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:resume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:wizard})    ;; ignores history!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❌ Targets a specific child → always goes there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:resume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:step-1})    ;; always step 1!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History is a pseudo-state. You must target it by ID to get the restoration behavior.</a:t>
            </a:r>
            <a:endParaRPr lang="en-US" sz="12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71600" y="1097280"/>
            <a:ext cx="64008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1645920" y="1280160"/>
            <a:ext cx="914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2560320" y="13716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566928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have a wizard with 5 steps, Step 3 has sub-states (3a, 3b, 3c). User leaves at 3b. When would you want shallow? When deep?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33</a:t>
            </a:r>
            <a:endParaRPr lang="en-US" sz="1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Answer: Shallow vs. Deep History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1828800" cy="0"/>
          </a:xfrm>
          <a:prstGeom prst="line">
            <a:avLst/>
          </a:prstGeom>
          <a:noFill/>
          <a:ln w="254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005840"/>
            <a:ext cx="76809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Shallow history: restores to :step-3, but step-3 re-enters its OWN initial child. If the initial is :step-3a, user lands at 3a regardless of being at 3b before. Good when you want to restart sub-steps.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Deep history: restores the exact leaf — :step-3 AND :step-3b. User lands exactly where they left off. Good for resuming complex multi-step flows.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Rule of thumb: if the nested states represent meaningful progress the user shouldn’t lose, use deep. If they’re just tabs or views that are fine to reset, shallow works.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Remember: you MUST target the history node ID (e.g. :wizard-history), not the parent state. Targeting the parent directly always uses the initial child, ignoring history completely.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</a:t>
            </a:r>
            <a:endParaRPr lang="en-US" sz="1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Invocations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Spawning child statecharts from a parent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35</a:t>
            </a:r>
            <a:endParaRPr lang="en-US" sz="1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Invoking Child Statecharts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36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292608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Parent invokes a child chart while in :processing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:processing}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(invoke {:id          :child-workflow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:type        :statechart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:src         :registered-chart-key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:params      {[:input]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          (:form-data data))}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:autoforward true})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done.invoke.&lt;invokeid&gt; when child reaches final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 :done.invoke.child-workflow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:target :complete})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;; If parent exits :processing, child is cancelled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:cancel :target :idle}))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11480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6B6D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Key: </a:t>
            </a:r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Child lives while parent state is active. Session ID = invokeid. Events from child hit parent’s finalize first.</a:t>
            </a:r>
            <a:endParaRPr lang="en-US" sz="12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Managing “State” vs. States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store, data model, and when to use which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</a:t>
            </a:r>
            <a:endParaRPr lang="en-US" sz="1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Session Store (Local Data Model)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38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chart session has local data. Use assign/ops to read and write it. This is the SCXML data model.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645920"/>
            <a:ext cx="3931920" cy="27432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645920"/>
            <a:ext cx="54864" cy="27432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73736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Good for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731520" y="2103120"/>
            <a:ext cx="347472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Data that must survive across states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Target URL during auth redirect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Accumulated wizard answers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Retry counters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Correlation IDs for async ops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4754880" y="1645920"/>
            <a:ext cx="3931920" cy="27432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645920"/>
            <a:ext cx="54864" cy="274320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73736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F444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Bad for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029200" y="2103120"/>
            <a:ext cx="347472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One-shot values (inline the logic)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"Loading" flags (use a real state)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Duplicating external data sources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Anything computable from context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Flags that map to actual modes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question: does this data belong to the workflow, or is it derivable from external context?</a:t>
            </a:r>
            <a:endParaRPr lang="en-US" sz="12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Session Store: Good Uses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39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097280"/>
            <a:ext cx="54864" cy="35661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051560"/>
            <a:ext cx="8046720" cy="35204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143000"/>
            <a:ext cx="7772400" cy="3337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GOOD: Remembering target URL during auth flow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:checking-session}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[(op/assign :target-url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(-&gt; data :_event :data :url))])}))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:auth-success :target :redirect})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:auth-failure :target :login}))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:redirect}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(route-to! env (:target-url data)))})))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GOOD: Accumulating wizard answers across steps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Each step adds to a map submitted at the end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store is ideal for data that must survive across multiple state transitions.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Event Matching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events find their transitions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Session Store: Anti-Patterns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097280"/>
            <a:ext cx="54864" cy="356616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6" name="Shape 4"/>
          <p:cNvSpPr/>
          <p:nvPr/>
        </p:nvSpPr>
        <p:spPr>
          <a:xfrm>
            <a:off x="548640" y="1051560"/>
            <a:ext cx="8046720" cy="35204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143000"/>
            <a:ext cx="7772400" cy="3337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BAD: One-shot condition value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(assign {:location :should-retry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:expr (fn [_ data] (&lt; (:attempts data) 3))}))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{:cond (fn [_ d] (:should-retry d))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:retry})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BETTER: put the logic directly in the condition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{:cond (fn [_ d] (&lt; (:attempts d) 3))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:retry})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BAD: Storing a "loading" flag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(assign {:location :loading? :expr (fn [_ _] true)}))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BETTER: use an actual state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 {:id :loading}    ;; BEING here IS the flag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(transition {:event :loaded :target :ready}))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used once → inline it. If it’s a mode → use a real state.</a:t>
            </a:r>
            <a:endParaRPr lang="en-US" sz="12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Don’t Model Derived Values as States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41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a “state” can be computed from external data, it’s not a real state — it’s a derived value.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645920"/>
            <a:ext cx="3931920" cy="25603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173736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F444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❌ Modeling as states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731520" y="2103120"/>
            <a:ext cx="347472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(state {:id :cart-empty} ...)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(state {:id :cart-has-items} ...)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(state {:id :cart-over-limit} ...)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These mirror a fact already in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data (item count).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Syncing becomes a nightmare.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54880" y="1645920"/>
            <a:ext cx="3931920" cy="25603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5029200" y="173736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✅ Using conditions instead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029200" y="2103120"/>
            <a:ext cx="347472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(transition {:event :checkout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:cond (fn [env data]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(pos? (:item-count data)))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:target :checkout-flow})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lives in your data model.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Guards check it on demand.</a:t>
            </a:r>
            <a:endParaRPr lang="en-US" sz="1200" dirty="0"/>
          </a:p>
          <a:p>
            <a:pPr indent="0" marL="0">
              <a:spcAft>
                <a:spcPts val="300"/>
              </a:spcAft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source of truth.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States = workflow phases/modes. Conditions = data checks.</a:t>
            </a:r>
            <a:endParaRPr lang="en-US" sz="1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71600" y="1097280"/>
            <a:ext cx="64008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1645920" y="1280160"/>
            <a:ext cx="914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2560320" y="13716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566928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 about a feature you’re working on. Can you identify any “states” that are really derived values? Any session store values that should be actual states?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</a:t>
            </a:r>
            <a:endParaRPr lang="en-US" sz="10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Answer: States vs. Derived Values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1828800" cy="0"/>
          </a:xfrm>
          <a:prstGeom prst="line">
            <a:avLst/>
          </a:prstGeom>
          <a:noFill/>
          <a:ln w="254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005840"/>
            <a:ext cx="76809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sync a statechart state with external data (e.g. transitioning to :cart-empty when items hit zero), that’s a derived value — use a guard condition instead.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store values that represent a mode or phase (like :loading?) should be actual states. Being IN the :loading state IS the flag.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store is great for: target URLs during auth, accumulated form data across wizard steps, retry counters, correlation IDs for async operations.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Avoid storing one-shot values just to read them in a condition. Put the logic directly in the :cond function body.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43</a:t>
            </a:r>
            <a:endParaRPr lang="en-US" sz="1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Fulcro Integration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Actors, aliases, UI wiring, and Dataico patterns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</a:t>
            </a:r>
            <a:endParaRPr lang="en-US" sz="10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Actors &amp; Aliases: Abstracting the UI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45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35204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3337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Start a chart with actors and aliases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(scf/start! app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{:machine    :report-workflow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:session-id :my-session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:data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{:fulcro/actors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{:actor/report (scf/actor ReportPage)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:actor/dialog (scf/actor ConfirmDialog)}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:fulcro/aliases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{:busy  [:actor/report :ui/busy?]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:title [:actor/report :report/title]}}})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Aliases resolve automatically into data: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(let [{:keys [busy title]} data] ...))})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Assign through an alias: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(assign {:location :busy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:expr (fn [_ _] true)})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Aliases decouple the chart from specific components. Same chart works for any report.</a:t>
            </a:r>
            <a:endParaRPr lang="en-US" sz="12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Fulcro: Two Data Layers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46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3931920" cy="32004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7200" y="1188720"/>
            <a:ext cx="54864" cy="3200400"/>
          </a:xfrm>
          <a:prstGeom prst="rect">
            <a:avLst/>
          </a:prstGeom>
          <a:solidFill>
            <a:srgbClr val="22D3EE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2D3EE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Fulcro App State (DB)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347472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Accessed via :fulcro/state-map,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 through aliases/actors.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Normalized entities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UI flags on components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Anything you’d query in a component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 conditions against this.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Don’t duplicate it as chart states.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754880" y="1188720"/>
            <a:ext cx="3931920" cy="32004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754880" y="1188720"/>
            <a:ext cx="54864" cy="320040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1" name="Text 9"/>
          <p:cNvSpPr/>
          <p:nvPr/>
        </p:nvSpPr>
        <p:spPr>
          <a:xfrm>
            <a:off x="502920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Chart Session Data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5029200" y="1737360"/>
            <a:ext cx="347472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Stored per-session in Fulcro state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[::sc/session-id sid].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Chart-specific working data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op/assign writes to it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Appears in data arg of exprs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Aliases bridge both layers: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 to an alias → updates Fulcro DB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Aliases let charts read/write Fulcro DB without knowing the specific entity paths.</a:t>
            </a:r>
            <a:endParaRPr lang="en-US" sz="1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Sending Events from Fulcro Components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47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097280"/>
            <a:ext cx="8229600" cy="100584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731520" y="11430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Direct send! (known session ID)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731520" y="1417320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(scf/send! app :my-session :save {:form-data ...})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731520" y="1783080"/>
            <a:ext cx="74980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when session ID is well-known (set at start!)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2240280"/>
            <a:ext cx="8229600" cy="100584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731520" y="22860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send-to-self! (invoked components)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2560320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(routing/send-to-self! this :clicked {:id 42})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731520" y="2926080"/>
            <a:ext cx="74980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Walks up the component tree to find the nearest invoked chart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57200" y="3383280"/>
            <a:ext cx="8229600" cy="100584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731520" y="342900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Computed props (children)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3703320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Parent passes handler as computed prop</a:t>
            </a:r>
            <a:endParaRPr lang="en-US" sz="1050" dirty="0"/>
          </a:p>
          <a:p>
            <a:pPr indent="0" marL="0">
              <a:buNone/>
            </a:pPr>
            <a:r>
              <a:rPr lang="en-US" sz="105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{:on-click (fn [d] (scf/send! app sid :clicked d))}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731520" y="4069080"/>
            <a:ext cx="74980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Child components don’t need to know about statecharts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731520" y="457200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Query integration: include the session ident in your component query so props update on chart transitions.</a:t>
            </a:r>
            <a:endParaRPr lang="en-US" sz="12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How send-to-self! Finds the Session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48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 of the statecharts routing integration (routing.cljc / ui_routes.cljc). Not the Dataico system.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8046720" cy="292608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64592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The routing system stores invocation IDs in the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routing session’s local data: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[::sc/local-data &lt;routing-sid&gt; :invocation/id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&lt;component-registry-key&gt;]  =  &lt;child-session-id&gt;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send-to-self! algorithm: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1. Get this component’s registry key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2. Look up [:invocation/id key] in routing data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3. Found? → that’s the session ID, send!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4. Not found? → walk to fulcro$parent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5. Repeat with the parent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6. No parents left? → nil (silently fails)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Only works for charts invoked via the routing system.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For Dataico: use cc/send-component-event! instead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  (session ID = component registry key directly)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For plain scf/start!: use scf/send! directly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Dataico’s approach is simpler: session ID = registry key. No tree-walking needed.</a:t>
            </a:r>
            <a:endParaRPr lang="en-US" sz="12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Dataico: Component-Colocated Charts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49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32918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3108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Component declares its statechart via options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(defsc ReportPage [this props]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{cco/statechart   ::report-chart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cco/actors       (fn [app] {...})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cco/aliases      (fn [app] {...})})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Send events through the component chart system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(cc/send-component-event! app ReportPage :load {})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Focus/unfocus is automatic: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Send to chart A → others get cc/lost-focus-event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Chart A gets cc/focus-event if it was unfocused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rstate auto-routes when entered: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(cc/rstate {:id :report-view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:route-target :actor/report}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:loading} ...)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:ready} ...))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ID = component registry key. Charts auto-start on first event.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Hierarchical Event Names (Prefix Matching)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 names are dot-separated tokens. A transition’s event descriptor matches if it is an exact match or a prefix.</a:t>
            </a:r>
            <a:endParaRPr lang="en-US" sz="14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1645920"/>
          <a:ext cx="804672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560320"/>
              </a:tblGrid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Transition :event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4155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Incoming Event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4155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Match?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4155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✅ Yes (exact)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:error.send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✅ Yes (prefix)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:error.send.failed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✅ Yes (prefix)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:error.send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❌ No (too short)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onsolas" pitchFamily="34" charset="0"/>
                          <a:ea typeface="Consolas" pitchFamily="34" charset="-122"/>
                          <a:cs typeface="Consolas" pitchFamily="34" charset="-120"/>
                        </a:rPr>
                        <a:t>:errors.other</a:t>
                      </a:r>
                      <a:endParaRPr lang="en-US" sz="1100" dirty="0">
                        <a:latin typeface="Consolas" charset="0"/>
                        <a:ea typeface="Consolas" charset="0"/>
                        <a:cs typeface="Consolas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00" dirty="0">
                          <a:solidFill>
                            <a:srgbClr val="F1F5F9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❌ No (not a token prefix)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41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293B"/>
                    </a:solidFill>
                  </a:tcPr>
                </a:tc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731520" y="370332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Wildcard:  :*  matches any event. Namespace-qualified keywords require exact namespace match.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48640" y="4114800"/>
            <a:ext cx="8046720" cy="77724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685800" y="4206240"/>
            <a:ext cx="777240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(events/name-match? :error      :error.send.failed)  ;=&gt; true  (prefix)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(events/name-match? :error.send :error)               ;=&gt; false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(events/name-match? :*          :anything)             ;=&gt; true  (wildcard)</a:t>
            </a:r>
            <a:endParaRPr lang="en-US" sz="11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The Async Problem in CLJS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CLJ, executable content can do IO synchronously. In CLJS, all IO is async.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554480"/>
            <a:ext cx="3931920" cy="25603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554480"/>
            <a:ext cx="54864" cy="256032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CLJ (easy)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31520" y="1965960"/>
            <a:ext cx="34747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Expression calls load, blocks,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gets result, returns ops.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in one microstep.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 transitions atomically.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(fn [env data]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(let [result (sync-load! ...)]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[(op/assign :items result)]))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754880" y="1554480"/>
            <a:ext cx="3931920" cy="256032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554480"/>
            <a:ext cx="54864" cy="256032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F444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CLJS (hard)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029200" y="1965960"/>
            <a:ext cx="3474720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Can’t block. IO returns later.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 must park in a :loading state,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wait for an external event,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then transition to :loaded.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end up modeling IO states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explicitly, even when they’re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 plumbing, not real states.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async execution engine solves this by letting expressions return promises.</a:t>
            </a:r>
            <a:endParaRPr lang="en-US" sz="12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Async Execution Engine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Install with :async? true. Expressions can return promises — the algorithm awaits them.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463040"/>
            <a:ext cx="8046720" cy="324612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554480"/>
            <a:ext cx="7772400" cy="3063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Enable async: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(scf/install-fulcro-statecharts! app {:async? true})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Expressions can now return promises via afop ops: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(on-entry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(script {:expr (fn [env data]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Mix sync and async ops in one vector!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[(op/assign :status "loading")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(afop/load :items Item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{::sc/ok-event    :items-loaded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::sc/error-event :load-failed})])}))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The chart "parks" while the load runs.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When it resolves, ok/error events are raised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INTERNALLY (not externally!) so they’re processed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in the same process-event! call.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No intermediate :loading state needed!</a:t>
            </a:r>
            <a:endParaRPr lang="en-US" sz="11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Sync fop vs. Async afop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52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key difference: where the completion event goes.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457200" y="1554480"/>
            <a:ext cx="3931920" cy="22860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554480"/>
            <a:ext cx="54864" cy="228600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fop/load  (sync API)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31520" y="1965960"/>
            <a:ext cx="347472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Completion event → external queue.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 exits microstep, renders.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 arrives later as external.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model a :loading state.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Chart visibly parks in :loading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UI renders the loading state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Two separate microsteps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754880" y="1554480"/>
            <a:ext cx="3931920" cy="228600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554480"/>
            <a:ext cx="54864" cy="22860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2" name="Text 10"/>
          <p:cNvSpPr/>
          <p:nvPr/>
        </p:nvSpPr>
        <p:spPr>
          <a:xfrm>
            <a:off x="5029200" y="164592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afop/load  (async API)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029200" y="1965960"/>
            <a:ext cx="347472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Completion event → internal queue.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Chart awaits the promise, resumes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the same process-event! call.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intermediate state needed.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Chart transitions atomically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UI sees only the final state</a:t>
            </a:r>
            <a:endParaRPr lang="en-US" sz="1150" dirty="0"/>
          </a:p>
          <a:p>
            <a:pPr indent="0" marL="0">
              <a:spcAft>
                <a:spcPts val="200"/>
              </a:spcAft>
              <a:buNone/>
            </a:pPr>
            <a:r>
              <a:rPr lang="en-US" sz="11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CLJ-like blocking behavior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731520" y="406908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fop when you WANT the loading state visible. Use afop when loading is just plumbing.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afop also works for mutations: afop/invoke-remote is the async equivalent of fop/invoke-remote.</a:t>
            </a:r>
            <a:endParaRPr lang="en-US" sz="12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71600" y="1097280"/>
            <a:ext cx="6400800" cy="292608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3" name="Text 1"/>
          <p:cNvSpPr/>
          <p:nvPr/>
        </p:nvSpPr>
        <p:spPr>
          <a:xfrm>
            <a:off x="1645920" y="1280160"/>
            <a:ext cx="9144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8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?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2560320" y="1371600"/>
            <a:ext cx="47548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Discussion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1828800" y="2103120"/>
            <a:ext cx="566928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would you use a direct invoke (child chart) vs. the Dataico component-chart pattern?</a:t>
            </a:r>
            <a:endParaRPr lang="en-US" sz="1800" dirty="0"/>
          </a:p>
          <a:p>
            <a:pPr indent="0" marL="0">
              <a:buNone/>
            </a:pPr>
            <a:endParaRPr lang="en-US" sz="1800" dirty="0"/>
          </a:p>
          <a:p>
            <a:pPr indent="0" marL="0">
              <a:buNone/>
            </a:pPr>
            <a:r>
              <a:rPr lang="en-US" sz="18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would you use fop/load (visible loading state) vs. afop/load (atomic transition)?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53</a:t>
            </a:r>
            <a:endParaRPr lang="en-US" sz="1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Answer: Invoke vs. Component Charts</a:t>
            </a:r>
            <a:endParaRPr lang="en-US" sz="2200" dirty="0"/>
          </a:p>
        </p:txBody>
      </p:sp>
      <p:sp>
        <p:nvSpPr>
          <p:cNvPr id="3" name="Shape 1"/>
          <p:cNvSpPr/>
          <p:nvPr/>
        </p:nvSpPr>
        <p:spPr>
          <a:xfrm>
            <a:off x="548640" y="777240"/>
            <a:ext cx="1828800" cy="0"/>
          </a:xfrm>
          <a:prstGeom prst="line">
            <a:avLst/>
          </a:prstGeom>
          <a:noFill/>
          <a:ln w="25400">
            <a:solidFill>
              <a:srgbClr val="10B9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" y="1005840"/>
            <a:ext cx="7680960" cy="365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 invoke: use when one chart spawns a sub-workflow. The child’s lifecycle is tied to the parent state — exits when the parent does. Works on both server and client.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Dataico component chart: use when a Fulcro UI component owns a chart. Includes focus/unfocus management and routing integration. Client-side only.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send-to-self! walks up the React component tree looking for the nearest invoked statechart session. The component doesn’t need to know the session ID.</a:t>
            </a:r>
            <a:endParaRPr lang="en-US" sz="13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scf/send! requires you to know the session ID explicitly. Use it from non-component code, server-side, or when you have a well-known session ID.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</a:t>
            </a:r>
            <a:endParaRPr lang="en-US" sz="10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6576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64008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Key Takeaways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731520" y="1389888"/>
            <a:ext cx="384048" cy="384048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5" name="Text 3"/>
          <p:cNvSpPr/>
          <p:nvPr/>
        </p:nvSpPr>
        <p:spPr>
          <a:xfrm>
            <a:off x="731520" y="1389888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325880" y="1371600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 matching uses prefix rules — :error catches :error.send too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731520" y="1956816"/>
            <a:ext cx="384048" cy="384048"/>
          </a:xfrm>
          <a:prstGeom prst="ellipse">
            <a:avLst/>
          </a:prstGeom>
          <a:solidFill>
            <a:srgbClr val="22D3EE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9568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325880" y="1938528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Parallel regions enable true concurrency; each selects transitions independently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731520" y="2523744"/>
            <a:ext cx="384048" cy="384048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11" name="Text 9"/>
          <p:cNvSpPr/>
          <p:nvPr/>
        </p:nvSpPr>
        <p:spPr>
          <a:xfrm>
            <a:off x="731520" y="252374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325880" y="2505456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Multi-target transitions let you aim into specific parallel children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731520" y="3090672"/>
            <a:ext cx="384048" cy="384048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14" name="Text 12"/>
          <p:cNvSpPr/>
          <p:nvPr/>
        </p:nvSpPr>
        <p:spPr>
          <a:xfrm>
            <a:off x="731520" y="309067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4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25880" y="3072384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Enabled = active source + event match + guard true. Document order breaks ties.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731520" y="3657600"/>
            <a:ext cx="384048" cy="384048"/>
          </a:xfrm>
          <a:prstGeom prst="ellipse">
            <a:avLst/>
          </a:prstGeom>
          <a:solidFill>
            <a:srgbClr val="06B6D4"/>
          </a:solidFill>
          <a:ln/>
        </p:spPr>
      </p:sp>
      <p:sp>
        <p:nvSpPr>
          <p:cNvPr id="17" name="Text 15"/>
          <p:cNvSpPr/>
          <p:nvPr/>
        </p:nvSpPr>
        <p:spPr>
          <a:xfrm>
            <a:off x="731520" y="365760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5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325880" y="3639312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History nodes restore previous config — deep for nested, shallow for top-level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731520" y="4224528"/>
            <a:ext cx="384048" cy="384048"/>
          </a:xfrm>
          <a:prstGeom prst="ellipse">
            <a:avLst/>
          </a:prstGeom>
          <a:solidFill>
            <a:srgbClr val="22D3EE"/>
          </a:solidFill>
          <a:ln/>
        </p:spPr>
      </p:sp>
      <p:sp>
        <p:nvSpPr>
          <p:cNvPr id="20" name="Text 18"/>
          <p:cNvSpPr/>
          <p:nvPr/>
        </p:nvSpPr>
        <p:spPr>
          <a:xfrm>
            <a:off x="731520" y="4224528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6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1325880" y="4206240"/>
            <a:ext cx="7132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Actors &amp; aliases decouple charts from UI; session store for workflow data only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C12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1828800"/>
            <a:ext cx="9144000" cy="54864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6B6D4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Parallel Regions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31520" y="2194560"/>
            <a:ext cx="7680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simultaneously active states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Parallel Regions: Multiple Active States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48640" y="1051560"/>
            <a:ext cx="8046720" cy="365760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685800" y="1143000"/>
            <a:ext cx="7772400" cy="3474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(statechart {}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(parallel {:id :app}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Region 1: Authentication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:auth}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:logged-out}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:login :target :logged-in}))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:logged-in}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:logout :target :logged-out})))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;; Region 2: Network (independent)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:network}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:online}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:disconnect :target :offline}))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(state {:id :offline}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(transition {:event :reconnect :target :online})))))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Configuration: #{:logged-in :online}  (two leaf states active!)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When to Use Parallel vs. Compound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3931920" cy="310896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57200" y="1188720"/>
            <a:ext cx="54864" cy="310896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Text 5"/>
          <p:cNvSpPr/>
          <p:nvPr/>
        </p:nvSpPr>
        <p:spPr>
          <a:xfrm>
            <a:off x="73152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B981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Use Parallel When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31520" y="1737360"/>
            <a:ext cx="347472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Two concerns are truly independent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They respond to different events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They don’t need each other’s state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Example: auth + network + notifications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754880" y="1188720"/>
            <a:ext cx="3931920" cy="3108960"/>
          </a:xfrm>
          <a:prstGeom prst="rect">
            <a:avLst/>
          </a:prstGeom>
          <a:solidFill>
            <a:srgbClr val="1E293B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754880" y="1188720"/>
            <a:ext cx="54864" cy="310896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1" name="Text 9"/>
          <p:cNvSpPr/>
          <p:nvPr/>
        </p:nvSpPr>
        <p:spPr>
          <a:xfrm>
            <a:off x="5029200" y="128016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59E0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Use Compound When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029200" y="1737360"/>
            <a:ext cx="347472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States are mutually exclusive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Only one thing can be true at a time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Transitions flow between them</a:t>
            </a:r>
            <a:endParaRPr lang="en-US" sz="1250" dirty="0"/>
          </a:p>
          <a:p>
            <a:pPr indent="0" marL="0">
              <a:spcAft>
                <a:spcPts val="500"/>
              </a:spcAft>
              <a:buNone/>
            </a:pPr>
            <a:r>
              <a:rPr lang="en-US" sz="1250" dirty="0">
                <a:solidFill>
                  <a:srgbClr val="F1F5F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 Example: idle → loading → ready → error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731520" y="4709160"/>
            <a:ext cx="7680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parallel region independently selects transitions — this matters for the next section.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7432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1F5F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Multi-Target Transitions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548640" y="822960"/>
            <a:ext cx="2286000" cy="0"/>
          </a:xfrm>
          <a:prstGeom prst="line">
            <a:avLst/>
          </a:prstGeom>
          <a:noFill/>
          <a:ln w="25400">
            <a:solidFill>
              <a:srgbClr val="06B6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503920" y="4709160"/>
            <a:ext cx="4572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731520" y="1051560"/>
            <a:ext cx="76809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transition can target multiple states — specifically, children of a parallel region.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8046720" cy="3108960"/>
          </a:xfrm>
          <a:prstGeom prst="rect">
            <a:avLst/>
          </a:prstGeom>
          <a:solidFill>
            <a:srgbClr val="111827"/>
          </a:solidFill>
          <a:ln/>
          <a:effectLst>
            <a:outerShdw sx="100000" sy="100000" kx="0" ky="0" algn="bl" rotWithShape="0" blurRad="50800" dist="25400" dir="8100000">
              <a:srgbClr val="000000">
                <a:alpha val="25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685800" y="1645920"/>
            <a:ext cx="777240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:target can be a keyword or a vector of them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(parallel {:id :dashboard}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:left-panel}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:left-loading})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:left-ready}))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(state {:id :right-panel}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:right-loading})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(state {:id :right-ready})))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Jump both panels to :ready at once: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(transition {:event  :all-loaded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:target [:left-ready :right-ready]})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This "aims" into specific parallel children.</a:t>
            </a:r>
            <a:endParaRPr lang="en-US" sz="1100" dirty="0"/>
          </a:p>
          <a:p>
            <a:pPr indent="0" marL="0">
              <a:spcAft>
                <a:spcPts val="100"/>
              </a:spcAft>
              <a:buNone/>
            </a:pPr>
            <a:r>
              <a:rPr lang="en-US" sz="1100" dirty="0">
                <a:solidFill>
                  <a:srgbClr val="22D3E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;; Without it, each region enters its default.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55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Statecharts in Fulcro</dc:title>
  <dc:subject>PptxGenJS Presentation</dc:subject>
  <dc:creator>Tony Kay</dc:creator>
  <cp:lastModifiedBy>Tony Kay</cp:lastModifiedBy>
  <cp:revision>1</cp:revision>
  <dcterms:created xsi:type="dcterms:W3CDTF">2026-03-21T06:11:25Z</dcterms:created>
  <dcterms:modified xsi:type="dcterms:W3CDTF">2026-03-21T06:11:25Z</dcterms:modified>
</cp:coreProperties>
</file>